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7" r:id="rId3"/>
    <p:sldId id="306" r:id="rId4"/>
    <p:sldId id="308" r:id="rId5"/>
    <p:sldId id="309" r:id="rId6"/>
    <p:sldId id="303" r:id="rId7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23.11.2020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271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23.11.2020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4188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23.11.2020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6311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23.11.2020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244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23.11.2020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975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23.11.2020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7810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23.11.2020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6991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23.11.2020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158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23.11.2020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05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23.11.2020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1176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23.11.2020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5060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3EE93-14C9-42CE-9CFE-AD38304F54AA}" type="datetimeFigureOut">
              <a:rPr lang="bg-BG" smtClean="0"/>
              <a:t>23.11.2020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2235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07583"/>
            <a:ext cx="9144000" cy="1931831"/>
          </a:xfrm>
        </p:spPr>
        <p:txBody>
          <a:bodyPr/>
          <a:lstStyle/>
          <a:p>
            <a:r>
              <a:rPr lang="en-US" dirty="0" smtClean="0"/>
              <a:t>You`ve got a lot of luggage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435909"/>
            <a:ext cx="9144000" cy="1655762"/>
          </a:xfrm>
        </p:spPr>
        <p:txBody>
          <a:bodyPr/>
          <a:lstStyle/>
          <a:p>
            <a:r>
              <a:rPr lang="en-US" dirty="0" smtClean="0"/>
              <a:t>    English lesson for the 6th grade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1584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Let`s check the homework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Workbook – page 16</a:t>
            </a: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19800" y="1952862"/>
            <a:ext cx="3956647" cy="306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38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and superlative adjectives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25486" cy="4351338"/>
          </a:xfrm>
        </p:spPr>
        <p:txBody>
          <a:bodyPr/>
          <a:lstStyle/>
          <a:p>
            <a:r>
              <a:rPr lang="en-US" dirty="0" smtClean="0"/>
              <a:t>Short adjectives: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mall – small</a:t>
            </a:r>
            <a:r>
              <a:rPr lang="en-US" dirty="0" smtClean="0">
                <a:solidFill>
                  <a:srgbClr val="FF0000"/>
                </a:solidFill>
              </a:rPr>
              <a:t>er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the</a:t>
            </a:r>
            <a:r>
              <a:rPr lang="en-US" dirty="0" smtClean="0"/>
              <a:t> small</a:t>
            </a:r>
            <a:r>
              <a:rPr lang="en-US" dirty="0" smtClean="0">
                <a:solidFill>
                  <a:srgbClr val="FF0000"/>
                </a:solidFill>
              </a:rPr>
              <a:t>est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ig – big</a:t>
            </a:r>
            <a:r>
              <a:rPr lang="en-US" b="1" dirty="0" smtClean="0"/>
              <a:t>g</a:t>
            </a:r>
            <a:r>
              <a:rPr lang="en-US" dirty="0" smtClean="0">
                <a:solidFill>
                  <a:srgbClr val="FF0000"/>
                </a:solidFill>
              </a:rPr>
              <a:t>er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the</a:t>
            </a:r>
            <a:r>
              <a:rPr lang="en-US" dirty="0" smtClean="0"/>
              <a:t> big</a:t>
            </a:r>
            <a:r>
              <a:rPr lang="en-US" b="1" dirty="0" smtClean="0"/>
              <a:t>g</a:t>
            </a:r>
            <a:r>
              <a:rPr lang="en-US" dirty="0" smtClean="0">
                <a:solidFill>
                  <a:srgbClr val="FF0000"/>
                </a:solidFill>
              </a:rPr>
              <a:t>est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asty – tast</a:t>
            </a:r>
            <a:r>
              <a:rPr lang="en-US" b="1" dirty="0" smtClean="0"/>
              <a:t>i</a:t>
            </a:r>
            <a:r>
              <a:rPr lang="en-US" dirty="0" smtClean="0">
                <a:solidFill>
                  <a:srgbClr val="FF0000"/>
                </a:solidFill>
              </a:rPr>
              <a:t>er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the</a:t>
            </a:r>
            <a:r>
              <a:rPr lang="en-US" dirty="0" smtClean="0"/>
              <a:t> tast</a:t>
            </a:r>
            <a:r>
              <a:rPr lang="en-US" b="1" dirty="0" smtClean="0"/>
              <a:t>i</a:t>
            </a:r>
            <a:r>
              <a:rPr lang="en-US" dirty="0" smtClean="0">
                <a:solidFill>
                  <a:srgbClr val="FF0000"/>
                </a:solidFill>
              </a:rPr>
              <a:t>est</a:t>
            </a:r>
          </a:p>
          <a:p>
            <a:r>
              <a:rPr lang="en-US" dirty="0" smtClean="0"/>
              <a:t>Long adjectives:</a:t>
            </a:r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xciting – </a:t>
            </a:r>
            <a:r>
              <a:rPr lang="en-US" dirty="0" smtClean="0">
                <a:solidFill>
                  <a:srgbClr val="FF0000"/>
                </a:solidFill>
              </a:rPr>
              <a:t>more</a:t>
            </a:r>
            <a:r>
              <a:rPr lang="en-US" dirty="0" smtClean="0"/>
              <a:t> exciting – </a:t>
            </a:r>
            <a:r>
              <a:rPr lang="en-US" dirty="0" smtClean="0">
                <a:solidFill>
                  <a:srgbClr val="FF0000"/>
                </a:solidFill>
              </a:rPr>
              <a:t>the most </a:t>
            </a:r>
            <a:r>
              <a:rPr lang="en-US" dirty="0" smtClean="0"/>
              <a:t>exciting</a:t>
            </a:r>
          </a:p>
          <a:p>
            <a:pPr marL="0" indent="0">
              <a:buNone/>
            </a:pPr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7392473" y="1825625"/>
            <a:ext cx="4570928" cy="4351338"/>
          </a:xfrm>
        </p:spPr>
        <p:txBody>
          <a:bodyPr/>
          <a:lstStyle/>
          <a:p>
            <a:r>
              <a:rPr lang="en-US" dirty="0" smtClean="0"/>
              <a:t>Irregular adjectives:</a:t>
            </a:r>
          </a:p>
          <a:p>
            <a:pPr marL="0" indent="0">
              <a:buNone/>
            </a:pPr>
            <a:r>
              <a:rPr lang="en-US" dirty="0" smtClean="0"/>
              <a:t>good - </a:t>
            </a:r>
            <a:r>
              <a:rPr lang="en-US" dirty="0" smtClean="0">
                <a:solidFill>
                  <a:srgbClr val="FF0000"/>
                </a:solidFill>
              </a:rPr>
              <a:t>better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the best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ad – </a:t>
            </a:r>
            <a:r>
              <a:rPr lang="en-US" dirty="0" smtClean="0">
                <a:solidFill>
                  <a:srgbClr val="FF0000"/>
                </a:solidFill>
              </a:rPr>
              <a:t>worse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the worst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ar – </a:t>
            </a:r>
            <a:r>
              <a:rPr lang="en-US" dirty="0" smtClean="0">
                <a:solidFill>
                  <a:srgbClr val="FF0000"/>
                </a:solidFill>
              </a:rPr>
              <a:t>further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the furthest</a:t>
            </a:r>
            <a:endParaRPr lang="bg-BG" dirty="0">
              <a:solidFill>
                <a:srgbClr val="FF0000"/>
              </a:solidFill>
            </a:endParaRPr>
          </a:p>
        </p:txBody>
      </p:sp>
      <p:pic>
        <p:nvPicPr>
          <p:cNvPr id="5" name="Контейнер за съдържание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0229" y="4001294"/>
            <a:ext cx="2536156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88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words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uggage </a:t>
            </a:r>
            <a:r>
              <a:rPr lang="en-US" dirty="0"/>
              <a:t>/ˈlʌɡɪdʒ</a:t>
            </a:r>
            <a:r>
              <a:rPr lang="en-US" dirty="0" smtClean="0"/>
              <a:t>/</a:t>
            </a:r>
          </a:p>
          <a:p>
            <a:r>
              <a:rPr lang="en-US" sz="1800" dirty="0"/>
              <a:t>bags, cases, etc. that contain </a:t>
            </a:r>
            <a:r>
              <a:rPr lang="en-US" sz="1800" dirty="0" smtClean="0"/>
              <a:t>someone's </a:t>
            </a:r>
            <a:r>
              <a:rPr lang="en-US" sz="1800" dirty="0"/>
              <a:t>clothes and things when they are </a:t>
            </a:r>
            <a:r>
              <a:rPr lang="en-US" sz="1800" dirty="0" smtClean="0"/>
              <a:t>travelling</a:t>
            </a:r>
          </a:p>
          <a:p>
            <a:r>
              <a:rPr lang="en-US" dirty="0"/>
              <a:t>r</a:t>
            </a:r>
            <a:r>
              <a:rPr lang="en-US" dirty="0" smtClean="0"/>
              <a:t>ubbish </a:t>
            </a:r>
            <a:r>
              <a:rPr lang="en-US" dirty="0"/>
              <a:t>/ˈrʌbɪʃ</a:t>
            </a:r>
            <a:r>
              <a:rPr lang="en-US" dirty="0" smtClean="0"/>
              <a:t>/</a:t>
            </a:r>
          </a:p>
          <a:p>
            <a:r>
              <a:rPr lang="en-US" sz="1800" dirty="0"/>
              <a:t>things that you throw away because you no longer want or need </a:t>
            </a:r>
            <a:r>
              <a:rPr lang="en-US" sz="1800" dirty="0" smtClean="0"/>
              <a:t>them</a:t>
            </a:r>
          </a:p>
          <a:p>
            <a:r>
              <a:rPr lang="en-US" dirty="0"/>
              <a:t>s</a:t>
            </a:r>
            <a:r>
              <a:rPr lang="en-US" dirty="0" smtClean="0"/>
              <a:t>pace </a:t>
            </a:r>
            <a:r>
              <a:rPr lang="en-US" dirty="0"/>
              <a:t>/speɪs</a:t>
            </a:r>
            <a:r>
              <a:rPr lang="en-US" dirty="0" smtClean="0"/>
              <a:t>/</a:t>
            </a:r>
          </a:p>
          <a:p>
            <a:r>
              <a:rPr lang="en-US" sz="1800" dirty="0"/>
              <a:t>a place that is empty</a:t>
            </a:r>
            <a:endParaRPr lang="bg-BG" sz="1800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g-BG" dirty="0"/>
              <a:t>б</a:t>
            </a:r>
            <a:r>
              <a:rPr lang="bg-BG" dirty="0" smtClean="0"/>
              <a:t>агаж</a:t>
            </a:r>
          </a:p>
          <a:p>
            <a:endParaRPr lang="bg-BG" dirty="0"/>
          </a:p>
          <a:p>
            <a:r>
              <a:rPr lang="bg-BG" dirty="0"/>
              <a:t>о</a:t>
            </a:r>
            <a:r>
              <a:rPr lang="bg-BG" dirty="0" smtClean="0"/>
              <a:t>тпадък</a:t>
            </a:r>
          </a:p>
          <a:p>
            <a:endParaRPr lang="bg-BG" dirty="0"/>
          </a:p>
          <a:p>
            <a:r>
              <a:rPr lang="bg-BG" dirty="0" smtClean="0"/>
              <a:t>пространство</a:t>
            </a:r>
          </a:p>
        </p:txBody>
      </p:sp>
    </p:spTree>
    <p:extLst>
      <p:ext uri="{BB962C8B-B14F-4D97-AF65-F5344CB8AC3E}">
        <p14:creationId xmlns:p14="http://schemas.microsoft.com/office/powerpoint/2010/main" val="15648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862885"/>
            <a:ext cx="5181600" cy="531407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There is </a:t>
            </a:r>
            <a:r>
              <a:rPr lang="en-US" dirty="0" smtClean="0">
                <a:solidFill>
                  <a:srgbClr val="FF0000"/>
                </a:solidFill>
              </a:rPr>
              <a:t>a lot of </a:t>
            </a:r>
            <a:r>
              <a:rPr lang="en-US" dirty="0" smtClean="0"/>
              <a:t>sugar in the tea.</a:t>
            </a:r>
          </a:p>
          <a:p>
            <a:pPr marL="0" indent="0">
              <a:buNone/>
            </a:pPr>
            <a:r>
              <a:rPr lang="en-US" dirty="0" smtClean="0"/>
              <a:t>There are </a:t>
            </a:r>
            <a:r>
              <a:rPr lang="en-US" dirty="0" smtClean="0">
                <a:solidFill>
                  <a:srgbClr val="FF0000"/>
                </a:solidFill>
              </a:rPr>
              <a:t>a lof of </a:t>
            </a:r>
            <a:r>
              <a:rPr lang="en-US" dirty="0" smtClean="0"/>
              <a:t>cars in the street.</a:t>
            </a:r>
          </a:p>
          <a:p>
            <a:pPr marL="0" indent="0">
              <a:buNone/>
            </a:pPr>
            <a:r>
              <a:rPr lang="en-US" dirty="0" smtClean="0"/>
              <a:t>There isn`t </a:t>
            </a:r>
            <a:r>
              <a:rPr lang="en-US" dirty="0" smtClean="0">
                <a:solidFill>
                  <a:srgbClr val="FF0000"/>
                </a:solidFill>
              </a:rPr>
              <a:t>much</a:t>
            </a:r>
            <a:r>
              <a:rPr lang="en-US" dirty="0" smtClean="0"/>
              <a:t> milk in the tea.</a:t>
            </a:r>
          </a:p>
          <a:p>
            <a:pPr marL="0" indent="0">
              <a:buNone/>
            </a:pPr>
            <a:r>
              <a:rPr lang="en-US" dirty="0" smtClean="0"/>
              <a:t>There aren`t </a:t>
            </a:r>
            <a:r>
              <a:rPr lang="en-US" dirty="0" smtClean="0">
                <a:solidFill>
                  <a:srgbClr val="FF0000"/>
                </a:solidFill>
              </a:rPr>
              <a:t>many</a:t>
            </a:r>
            <a:r>
              <a:rPr lang="en-US" dirty="0" smtClean="0"/>
              <a:t> cars in the street.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How much </a:t>
            </a:r>
            <a:r>
              <a:rPr lang="en-US" dirty="0" smtClean="0"/>
              <a:t>sugar is there in the tea?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How many </a:t>
            </a:r>
            <a:r>
              <a:rPr lang="en-US" dirty="0" smtClean="0"/>
              <a:t>cars are there in the street?</a:t>
            </a:r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46442" y="862885"/>
            <a:ext cx="5181600" cy="1442433"/>
          </a:xfrm>
        </p:spPr>
        <p:txBody>
          <a:bodyPr/>
          <a:lstStyle/>
          <a:p>
            <a:r>
              <a:rPr lang="en-US" dirty="0" smtClean="0"/>
              <a:t>There is </a:t>
            </a:r>
            <a:r>
              <a:rPr lang="en-US" dirty="0" smtClean="0">
                <a:solidFill>
                  <a:srgbClr val="FF0000"/>
                </a:solidFill>
              </a:rPr>
              <a:t>a little </a:t>
            </a:r>
            <a:r>
              <a:rPr lang="en-US" dirty="0" smtClean="0"/>
              <a:t>sugar in the tea.</a:t>
            </a:r>
          </a:p>
          <a:p>
            <a:r>
              <a:rPr lang="en-US" dirty="0" smtClean="0"/>
              <a:t>There are </a:t>
            </a:r>
            <a:r>
              <a:rPr lang="en-US" dirty="0" smtClean="0">
                <a:solidFill>
                  <a:srgbClr val="FF0000"/>
                </a:solidFill>
              </a:rPr>
              <a:t>a few </a:t>
            </a:r>
            <a:r>
              <a:rPr lang="en-US" dirty="0" smtClean="0"/>
              <a:t>cars in the street.</a:t>
            </a:r>
          </a:p>
          <a:p>
            <a:pPr marL="0" indent="0">
              <a:buNone/>
            </a:pPr>
            <a:endParaRPr lang="bg-BG" dirty="0"/>
          </a:p>
        </p:txBody>
      </p:sp>
      <p:pic>
        <p:nvPicPr>
          <p:cNvPr id="5" name="Контейнер за съдържание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2324" y="2619209"/>
            <a:ext cx="2182557" cy="210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5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 the new words.</a:t>
            </a:r>
            <a:endParaRPr lang="en-US" dirty="0"/>
          </a:p>
          <a:p>
            <a:pPr marL="0" indent="0">
              <a:buNone/>
            </a:pP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859" y="1918270"/>
            <a:ext cx="3953814" cy="306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02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671</TotalTime>
  <Words>209</Words>
  <Application>Microsoft Office PowerPoint</Application>
  <PresentationFormat>Широк екран</PresentationFormat>
  <Paragraphs>37</Paragraphs>
  <Slides>6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тема</vt:lpstr>
      <vt:lpstr>You`ve got a lot of luggage</vt:lpstr>
      <vt:lpstr>Let`s check the homework</vt:lpstr>
      <vt:lpstr>Comparative and superlative adjectives</vt:lpstr>
      <vt:lpstr>New words </vt:lpstr>
      <vt:lpstr>Презентация на PowerPoint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I`m going to record an album</dc:title>
  <dc:creator>popova</dc:creator>
  <cp:lastModifiedBy>popova</cp:lastModifiedBy>
  <cp:revision>102</cp:revision>
  <dcterms:created xsi:type="dcterms:W3CDTF">2020-05-14T12:20:50Z</dcterms:created>
  <dcterms:modified xsi:type="dcterms:W3CDTF">2020-11-23T14:50:47Z</dcterms:modified>
</cp:coreProperties>
</file>